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43"/>
  </p:notesMasterIdLst>
  <p:handoutMasterIdLst>
    <p:handoutMasterId r:id="rId44"/>
  </p:handoutMasterIdLst>
  <p:sldIdLst>
    <p:sldId id="256" r:id="rId3"/>
    <p:sldId id="257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5143500" type="screen16x9"/>
  <p:notesSz cx="6858000" cy="9144000"/>
  <p:embeddedFontLst>
    <p:embeddedFont>
      <p:font typeface="Advent Pro Medium" panose="020B0604020202020204" charset="0"/>
      <p:regular r:id="rId45"/>
      <p:bold r:id="rId46"/>
    </p:embeddedFont>
    <p:embeddedFont>
      <p:font typeface="Advent Pro SemiBold" panose="020B0604020202020204" charset="0"/>
      <p:regular r:id="rId47"/>
      <p:bold r:id="rId48"/>
    </p:embeddedFont>
    <p:embeddedFont>
      <p:font typeface="Amatic SC" panose="020B0604020202020204" charset="-79"/>
      <p:regular r:id="rId49"/>
      <p:bold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Fira Sans Condensed Medium" panose="020B0604020202020204" charset="0"/>
      <p:regular r:id="rId55"/>
      <p:bold r:id="rId56"/>
      <p:italic r:id="rId57"/>
      <p:boldItalic r:id="rId58"/>
    </p:embeddedFont>
    <p:embeddedFont>
      <p:font typeface="Fira Sans Extra Condensed Medium" panose="020B0604020202020204" charset="0"/>
      <p:regular r:id="rId59"/>
      <p:bold r:id="rId60"/>
      <p:italic r:id="rId61"/>
      <p:boldItalic r:id="rId62"/>
    </p:embeddedFont>
    <p:embeddedFont>
      <p:font typeface="Maven Pro" panose="020B0604020202020204" charset="0"/>
      <p:regular r:id="rId63"/>
      <p:bold r:id="rId64"/>
    </p:embeddedFont>
    <p:embeddedFont>
      <p:font typeface="Proxima Nova" panose="020B0604020202020204" charset="0"/>
      <p:regular r:id="rId65"/>
      <p:bold r:id="rId66"/>
      <p:italic r:id="rId67"/>
      <p:boldItalic r:id="rId68"/>
    </p:embeddedFont>
    <p:embeddedFont>
      <p:font typeface="Proxima Nova Semibold" panose="020B0604020202020204" charset="0"/>
      <p:regular r:id="rId69"/>
      <p:bold r:id="rId70"/>
      <p:boldItalic r:id="rId71"/>
    </p:embeddedFont>
    <p:embeddedFont>
      <p:font typeface="Roboto Medium" panose="020B0604020202020204" charset="0"/>
      <p:regular r:id="rId72"/>
      <p:bold r:id="rId73"/>
      <p:italic r:id="rId74"/>
      <p:boldItalic r:id="rId75"/>
    </p:embeddedFont>
    <p:embeddedFont>
      <p:font typeface="Share Tech" panose="020B0604020202020204" charset="0"/>
      <p:regular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8F5A3D-318B-4024-BC01-D1E8C744CF2E}">
  <a:tblStyle styleId="{538F5A3D-318B-4024-BC01-D1E8C744CF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396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63" Type="http://schemas.openxmlformats.org/officeDocument/2006/relationships/font" Target="fonts/font19.fntdata"/><Relationship Id="rId68" Type="http://schemas.openxmlformats.org/officeDocument/2006/relationships/font" Target="fonts/font24.fntdata"/><Relationship Id="rId76" Type="http://schemas.openxmlformats.org/officeDocument/2006/relationships/font" Target="fonts/font32.fntdata"/><Relationship Id="rId7" Type="http://schemas.openxmlformats.org/officeDocument/2006/relationships/slide" Target="slides/slide5.xml"/><Relationship Id="rId71" Type="http://schemas.openxmlformats.org/officeDocument/2006/relationships/font" Target="fonts/font2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font" Target="fonts/font22.fntdata"/><Relationship Id="rId74" Type="http://schemas.openxmlformats.org/officeDocument/2006/relationships/font" Target="fonts/font30.fntdata"/><Relationship Id="rId79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73" Type="http://schemas.openxmlformats.org/officeDocument/2006/relationships/font" Target="fonts/font29.fntdata"/><Relationship Id="rId78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font" Target="fonts/font25.fntdata"/><Relationship Id="rId77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72" Type="http://schemas.openxmlformats.org/officeDocument/2006/relationships/font" Target="fonts/font28.fntdata"/><Relationship Id="rId80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font" Target="fonts/font26.fntdata"/><Relationship Id="rId75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2457082-FB95-47DD-BF60-21AF0BEF61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3040DD-5BA3-4EF1-BAE8-BD7600FB6C1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009E3F-75E2-4B00-9481-FBDF350228A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58958D-1792-41E4-9DD5-5A5FA5F97C4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350F0F-FE7C-47E9-8304-15A9C84663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5AB6F9-58CA-4F19-8AD9-0FD27CABC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71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fonts.google.com/specimen/Maven+Pro?query=mave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Capstone 2 – Telco Customer Churn Prediction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/>
            <a:r>
              <a:rPr lang="en-US" dirty="0"/>
              <a:t>		Vidya 			   Sadhanala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Springboard </a:t>
            </a:r>
            <a:r>
              <a:rPr lang="en" dirty="0"/>
              <a:t>DATA </a:t>
            </a:r>
            <a:r>
              <a:rPr lang="en" dirty="0">
                <a:solidFill>
                  <a:schemeClr val="accent2"/>
                </a:solidFill>
              </a:rPr>
              <a:t>SCIENCE</a:t>
            </a:r>
            <a:r>
              <a:rPr lang="en" dirty="0"/>
              <a:t> </a:t>
            </a:r>
            <a:r>
              <a:rPr lang="en-US" dirty="0"/>
              <a:t>Bootcamp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88554" y="3201554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{538F5A3D-318B-4024-BC01-D1E8C744CF2E}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618825" y="98947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2296" lvl="0" indent="-228600" algn="l" rtl="0">
              <a:lnSpc>
                <a:spcPct val="10000"/>
              </a:lnSpc>
              <a:spcBef>
                <a:spcPts val="1600"/>
              </a:spcBef>
              <a:spcAft>
                <a:spcPts val="1600"/>
              </a:spcAft>
              <a:buAutoNum type="arabicPeriod"/>
            </a:pPr>
            <a:r>
              <a:rPr lang="en-US" dirty="0"/>
              <a:t>Objective</a:t>
            </a:r>
          </a:p>
          <a:p>
            <a:pPr marL="82296" lvl="0" indent="-228600" algn="l" rtl="0">
              <a:lnSpc>
                <a:spcPct val="10000"/>
              </a:lnSpc>
              <a:spcBef>
                <a:spcPts val="1600"/>
              </a:spcBef>
              <a:spcAft>
                <a:spcPts val="1600"/>
              </a:spcAft>
              <a:buAutoNum type="arabicPeriod"/>
            </a:pPr>
            <a:r>
              <a:rPr lang="en-US" dirty="0"/>
              <a:t>Problem</a:t>
            </a:r>
          </a:p>
          <a:p>
            <a:pPr marL="82296" lvl="0" indent="-228600" algn="l" rtl="0">
              <a:lnSpc>
                <a:spcPct val="10000"/>
              </a:lnSpc>
              <a:spcBef>
                <a:spcPts val="1600"/>
              </a:spcBef>
              <a:spcAft>
                <a:spcPts val="1600"/>
              </a:spcAft>
              <a:buAutoNum type="arabicPeriod"/>
            </a:pPr>
            <a:r>
              <a:rPr lang="en-US" dirty="0"/>
              <a:t>Outcome</a:t>
            </a:r>
          </a:p>
          <a:p>
            <a:pPr marL="82296" lvl="0" indent="-228600" algn="l" rtl="0">
              <a:lnSpc>
                <a:spcPct val="10000"/>
              </a:lnSpc>
              <a:spcBef>
                <a:spcPts val="1600"/>
              </a:spcBef>
              <a:spcAft>
                <a:spcPts val="1600"/>
              </a:spcAft>
              <a:buAutoNum type="arabicPeriod"/>
            </a:pPr>
            <a:r>
              <a:rPr lang="en-US" dirty="0"/>
              <a:t>Dataset</a:t>
            </a:r>
          </a:p>
          <a:p>
            <a:pPr marL="82296" lvl="0" indent="-228600" algn="l" rtl="0">
              <a:lnSpc>
                <a:spcPct val="10000"/>
              </a:lnSpc>
              <a:spcBef>
                <a:spcPts val="1600"/>
              </a:spcBef>
              <a:spcAft>
                <a:spcPts val="1600"/>
              </a:spcAft>
              <a:buAutoNum type="arabicPeriod"/>
            </a:pPr>
            <a:r>
              <a:rPr lang="en-US" dirty="0"/>
              <a:t>Data Wrangling</a:t>
            </a:r>
          </a:p>
          <a:p>
            <a:pPr marL="82296" lvl="0" indent="-228600" algn="l" rtl="0">
              <a:lnSpc>
                <a:spcPct val="10000"/>
              </a:lnSpc>
              <a:spcBef>
                <a:spcPts val="1600"/>
              </a:spcBef>
              <a:spcAft>
                <a:spcPts val="1600"/>
              </a:spcAft>
              <a:buAutoNum type="arabicPeriod"/>
            </a:pPr>
            <a:r>
              <a:rPr lang="en-US" dirty="0"/>
              <a:t>Explanatory data analysis</a:t>
            </a:r>
          </a:p>
          <a:p>
            <a:pPr marL="82296" lvl="0" indent="-228600" algn="l" rtl="0">
              <a:lnSpc>
                <a:spcPct val="10000"/>
              </a:lnSpc>
              <a:spcBef>
                <a:spcPts val="1600"/>
              </a:spcBef>
              <a:spcAft>
                <a:spcPts val="1600"/>
              </a:spcAft>
              <a:buAutoNum type="arabicPeriod"/>
            </a:pPr>
            <a:r>
              <a:rPr lang="en-US" dirty="0"/>
              <a:t>Descriptive and inferential statistics</a:t>
            </a:r>
          </a:p>
          <a:p>
            <a:pPr marL="82296" lvl="0" indent="-228600" algn="l" rtl="0">
              <a:lnSpc>
                <a:spcPct val="10000"/>
              </a:lnSpc>
              <a:spcBef>
                <a:spcPts val="1600"/>
              </a:spcBef>
              <a:spcAft>
                <a:spcPts val="1600"/>
              </a:spcAft>
              <a:buAutoNum type="arabicPeriod"/>
            </a:pPr>
            <a:r>
              <a:rPr lang="en-US" dirty="0"/>
              <a:t>Machine Learning</a:t>
            </a:r>
          </a:p>
          <a:p>
            <a:pPr marL="82296" lvl="0" indent="-228600" algn="l" rtl="0">
              <a:lnSpc>
                <a:spcPct val="10000"/>
              </a:lnSpc>
              <a:spcBef>
                <a:spcPts val="1600"/>
              </a:spcBef>
              <a:spcAft>
                <a:spcPts val="1600"/>
              </a:spcAft>
              <a:buAutoNum type="arabicPeriod"/>
            </a:pPr>
            <a:r>
              <a:rPr lang="en-US" dirty="0"/>
              <a:t>Conclusion</a:t>
            </a:r>
          </a:p>
          <a:p>
            <a:pPr marL="9144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</a:t>
            </a:r>
            <a:r>
              <a:rPr lang="en-US" dirty="0"/>
              <a:t>S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8219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8218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07677" y="1412688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500" dirty="0"/>
              <a:t>The objective is to predict customer churn behavior for Telco which is a telecommunications service provider so they can better retain their customers by analyzing all relevant customer data and develop focused customer retention programs.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{538F5A3D-318B-4024-BC01-D1E8C744CF2E}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{538F5A3D-318B-4024-BC01-D1E8C744CF2E}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{538F5A3D-318B-4024-BC01-D1E8C744CF2E}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{538F5A3D-318B-4024-BC01-D1E8C744CF2E}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UNDERSTANDING </a:t>
            </a:r>
            <a:r>
              <a:rPr lang="en-US" dirty="0"/>
              <a:t>Churn</a:t>
            </a:r>
            <a:endParaRPr dirty="0"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3" y="1196026"/>
            <a:ext cx="24128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Contractual Churn</a:t>
            </a:r>
            <a:endParaRPr dirty="0"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</a:t>
            </a:r>
            <a:r>
              <a:rPr lang="en" dirty="0"/>
              <a:t>ypically happen</a:t>
            </a:r>
            <a:r>
              <a:rPr lang="en-US" dirty="0"/>
              <a:t>s when customers explicitly cancel service or subscription.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Examples: Internet Service, Streaming subscription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5156200" y="1196025"/>
            <a:ext cx="303148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Non Contractual Churn</a:t>
            </a:r>
            <a:endParaRPr dirty="0"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Customers does not have any contract or obligation but stops purchasing.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Examples: Online shopping, grocery shopping </a:t>
            </a:r>
            <a:endParaRPr dirty="0"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cxnSpLocks/>
            <a:stCxn id="572" idx="1"/>
          </p:cNvCxnSpPr>
          <p:nvPr/>
        </p:nvCxnSpPr>
        <p:spPr>
          <a:xfrm rot="10800000" flipH="1" flipV="1">
            <a:off x="931233" y="1484926"/>
            <a:ext cx="2543700" cy="2202000"/>
          </a:xfrm>
          <a:prstGeom prst="bentConnector3">
            <a:avLst>
              <a:gd name="adj1" fmla="val -898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cxnSpLocks/>
            <a:stCxn id="574" idx="3"/>
          </p:cNvCxnSpPr>
          <p:nvPr/>
        </p:nvCxnSpPr>
        <p:spPr>
          <a:xfrm flipH="1">
            <a:off x="7041080" y="1484925"/>
            <a:ext cx="1146600" cy="2563800"/>
          </a:xfrm>
          <a:prstGeom prst="bentConnector4">
            <a:avLst>
              <a:gd name="adj1" fmla="val -19937"/>
              <a:gd name="adj2" fmla="val 55634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Understand when a customer is going to churn.</a:t>
            </a:r>
            <a:endParaRPr dirty="0"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?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Problem?</a:t>
            </a:r>
            <a:endParaRPr sz="3000" dirty="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1072</Words>
  <Application>Microsoft Office PowerPoint</Application>
  <PresentationFormat>On-screen Show (16:9)</PresentationFormat>
  <Paragraphs>233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56" baseType="lpstr">
      <vt:lpstr>Fira Sans Extra Condensed Medium</vt:lpstr>
      <vt:lpstr>Calibri</vt:lpstr>
      <vt:lpstr>Advent Pro Medium</vt:lpstr>
      <vt:lpstr>Roboto Medium</vt:lpstr>
      <vt:lpstr>Amatic SC</vt:lpstr>
      <vt:lpstr>Proxima Nova Semibold</vt:lpstr>
      <vt:lpstr>Share Tech</vt:lpstr>
      <vt:lpstr>Advent Pro SemiBold</vt:lpstr>
      <vt:lpstr>Fira Sans Condensed Medium</vt:lpstr>
      <vt:lpstr>Maven Pro</vt:lpstr>
      <vt:lpstr>Arial</vt:lpstr>
      <vt:lpstr>Livvic Light</vt:lpstr>
      <vt:lpstr>Nunito Light</vt:lpstr>
      <vt:lpstr>Proxima Nova</vt:lpstr>
      <vt:lpstr>Data Science Consulting by Slidesgo</vt:lpstr>
      <vt:lpstr>Slidesgo Final Pages</vt:lpstr>
      <vt:lpstr>Springboard DATA SCIENCE Bootcamp</vt:lpstr>
      <vt:lpstr>CONTENTS</vt:lpstr>
      <vt:lpstr>Objective</vt:lpstr>
      <vt:lpstr>UNDERSTANDING Churn</vt:lpstr>
      <vt:lpstr>Problem</vt:lpstr>
      <vt:lpstr>Problem?</vt:lpstr>
      <vt:lpstr>MAIN COMPETITORS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Springboard DATA SCIENCE Bootcamp</dc:title>
  <dc:creator>Sadhanala, Vidya</dc:creator>
  <cp:lastModifiedBy>Sadhanala, Vidya</cp:lastModifiedBy>
  <cp:revision>4</cp:revision>
  <dcterms:modified xsi:type="dcterms:W3CDTF">2020-10-07T03:06:41Z</dcterms:modified>
</cp:coreProperties>
</file>